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53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23.png" ContentType="image/png"/>
  <Override PartName="/ppt/media/image8.png" ContentType="image/png"/>
  <Override PartName="/ppt/media/image21.png" ContentType="image/png"/>
  <Override PartName="/ppt/media/image6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1.jpeg" ContentType="image/jpeg"/>
  <Override PartName="/ppt/media/image41.png" ContentType="image/png"/>
  <Override PartName="/ppt/media/image11.png" ContentType="image/png"/>
  <Override PartName="/ppt/media/image16.png" ContentType="image/png"/>
  <Override PartName="/ppt/media/image3.jpeg" ContentType="image/jpeg"/>
  <Override PartName="/ppt/media/image28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0080625" cy="567055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95160" y="150480"/>
            <a:ext cx="8700480" cy="9471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af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46560" y="0"/>
            <a:ext cx="8786160" cy="730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646560" y="5596560"/>
            <a:ext cx="8786160" cy="73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808200" y="2463840"/>
            <a:ext cx="42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95160" y="150480"/>
            <a:ext cx="8700480" cy="204300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IN" sz="4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E8E0DE54-8DA9-4CDA-AF3B-754B8566704B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docs.python.org/3.7/" TargetMode="External"/><Relationship Id="rId2" Type="http://schemas.openxmlformats.org/officeDocument/2006/relationships/hyperlink" Target="https://docs.djangoproject.com/en/2.2/" TargetMode="External"/><Relationship Id="rId3" Type="http://schemas.openxmlformats.org/officeDocument/2006/relationships/hyperlink" Target="https://www.instamojo.com/" TargetMode="External"/><Relationship Id="rId4" Type="http://schemas.openxmlformats.org/officeDocument/2006/relationships/hyperlink" Target="https://indianrailapi.com/" TargetMode="External"/><Relationship Id="rId5" Type="http://schemas.openxmlformats.org/officeDocument/2006/relationships/hyperlink" Target="https://github.com/python-social-auth/social-app-django" TargetMode="External"/><Relationship Id="rId6" Type="http://schemas.openxmlformats.org/officeDocument/2006/relationships/hyperlink" Target="https://tutorial.djangogirls.org/en/" TargetMode="External"/><Relationship Id="rId7" Type="http://schemas.openxmlformats.org/officeDocument/2006/relationships/hyperlink" Target="https://simpleisbetterthancomplex.com/" TargetMode="External"/><Relationship Id="rId8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github.com/krashish8/swiftrail" TargetMode="External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3522240" y="4060800"/>
            <a:ext cx="5613120" cy="743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latin typeface="Alfa Slab One"/>
                <a:ea typeface="Alfa Slab One"/>
              </a:rPr>
              <a:t>SwiftRail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3855600" y="4946400"/>
            <a:ext cx="62697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marL="1371600" indent="457200"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Ashish Kumar (B. Tech - 18075068)</a:t>
            </a:r>
            <a:br/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   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Sachin Srivastava (B. Tech - 18075070)</a:t>
            </a:r>
            <a:br/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Manav Mukesh Jain (IDD - 18074021)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0" y="177480"/>
            <a:ext cx="100796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latin typeface="comic"/>
                <a:ea typeface="comic"/>
              </a:rPr>
              <a:t>ITW PROJECT 2019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TRAIN SCHEDULE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89" name="Google Shape;151;p22" descr=""/>
          <p:cNvPicPr/>
          <p:nvPr/>
        </p:nvPicPr>
        <p:blipFill>
          <a:blip r:embed="rId1"/>
          <a:srcRect l="25409" t="45064" r="26240" b="29053"/>
          <a:stretch/>
        </p:blipFill>
        <p:spPr>
          <a:xfrm>
            <a:off x="318960" y="2360520"/>
            <a:ext cx="4872240" cy="1834200"/>
          </a:xfrm>
          <a:prstGeom prst="rect">
            <a:avLst/>
          </a:prstGeom>
          <a:ln>
            <a:noFill/>
          </a:ln>
        </p:spPr>
      </p:pic>
      <p:pic>
        <p:nvPicPr>
          <p:cNvPr id="90" name="Google Shape;152;p22" descr=""/>
          <p:cNvPicPr/>
          <p:nvPr/>
        </p:nvPicPr>
        <p:blipFill>
          <a:blip r:embed="rId2"/>
          <a:srcRect l="18293" t="45225" r="23693" b="38915"/>
          <a:stretch/>
        </p:blipFill>
        <p:spPr>
          <a:xfrm>
            <a:off x="318960" y="1014840"/>
            <a:ext cx="9314640" cy="1179720"/>
          </a:xfrm>
          <a:prstGeom prst="rect">
            <a:avLst/>
          </a:prstGeom>
          <a:ln>
            <a:noFill/>
          </a:ln>
        </p:spPr>
      </p:pic>
      <p:pic>
        <p:nvPicPr>
          <p:cNvPr id="91" name="Google Shape;153;p22" descr=""/>
          <p:cNvPicPr/>
          <p:nvPr/>
        </p:nvPicPr>
        <p:blipFill>
          <a:blip r:embed="rId3"/>
          <a:srcRect l="0" t="11465" r="0" b="10481"/>
          <a:stretch/>
        </p:blipFill>
        <p:spPr>
          <a:xfrm>
            <a:off x="5544000" y="2360520"/>
            <a:ext cx="4178160" cy="183420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539640" y="4195080"/>
            <a:ext cx="9466920" cy="11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Train enquiry tab provides two options : Train between Stations and Train Schedule.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Train Schedule page allows the user to enter the number of the Train to be searched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output page gives a detailed schedule of the train number specified for the user’s perusal.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159;p23" descr=""/>
          <p:cNvPicPr/>
          <p:nvPr/>
        </p:nvPicPr>
        <p:blipFill>
          <a:blip r:embed="rId1"/>
          <a:srcRect l="6533" t="24070" r="7709" b="44311"/>
          <a:stretch/>
        </p:blipFill>
        <p:spPr>
          <a:xfrm>
            <a:off x="318960" y="3614040"/>
            <a:ext cx="9603360" cy="1791720"/>
          </a:xfrm>
          <a:prstGeom prst="rect">
            <a:avLst/>
          </a:prstGeom>
          <a:ln>
            <a:noFill/>
          </a:ln>
        </p:spPr>
      </p:pic>
      <p:pic>
        <p:nvPicPr>
          <p:cNvPr id="94" name="Google Shape;160;p23" descr=""/>
          <p:cNvPicPr/>
          <p:nvPr/>
        </p:nvPicPr>
        <p:blipFill>
          <a:blip r:embed="rId2"/>
          <a:srcRect l="25526" t="34303" r="26281" b="31885"/>
          <a:stretch/>
        </p:blipFill>
        <p:spPr>
          <a:xfrm>
            <a:off x="318960" y="1239480"/>
            <a:ext cx="4851000" cy="21546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475560" y="0"/>
            <a:ext cx="908388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TRAIN BETWEEN 2 STATIONS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331600" y="1239840"/>
            <a:ext cx="4157280" cy="17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This page is the second part of Train enquiry. It asks the user for two fields : The Source and the Destination of their journey.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Based on the data entered, the display page gives a list of all trains that run between those two stations.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train details include the queries as shown in the image.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LIVE RUNNING STATUS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994320" y="4457520"/>
            <a:ext cx="8090640" cy="18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Live Running Status allows the user to search a train.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Based on the data entered, the display page gives the live running status of the train.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Real-time status has been confirmed with SwiftRail’s status.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99" name="Google Shape;169;p24" descr=""/>
          <p:cNvPicPr/>
          <p:nvPr/>
        </p:nvPicPr>
        <p:blipFill>
          <a:blip r:embed="rId1"/>
          <a:srcRect l="23197" t="8609" r="23984" b="0"/>
          <a:stretch/>
        </p:blipFill>
        <p:spPr>
          <a:xfrm>
            <a:off x="5300280" y="1232280"/>
            <a:ext cx="3147120" cy="3062880"/>
          </a:xfrm>
          <a:prstGeom prst="rect">
            <a:avLst/>
          </a:prstGeom>
          <a:ln>
            <a:noFill/>
          </a:ln>
        </p:spPr>
      </p:pic>
      <p:pic>
        <p:nvPicPr>
          <p:cNvPr id="100" name="Google Shape;170;p24" descr=""/>
          <p:cNvPicPr/>
          <p:nvPr/>
        </p:nvPicPr>
        <p:blipFill>
          <a:blip r:embed="rId2"/>
          <a:srcRect l="21480" t="8616" r="19478" b="0"/>
          <a:stretch/>
        </p:blipFill>
        <p:spPr>
          <a:xfrm>
            <a:off x="1043640" y="1232280"/>
            <a:ext cx="3517560" cy="306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200" spc="-1" strike="noStrike">
                <a:solidFill>
                  <a:srgbClr val="20124d"/>
                </a:solidFill>
                <a:latin typeface="Impact"/>
                <a:ea typeface="Impact"/>
              </a:rPr>
              <a:t>LAST TRANSACTION HISTORY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315080" y="94356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Google Shape;177;p25" descr=""/>
          <p:cNvPicPr/>
          <p:nvPr/>
        </p:nvPicPr>
        <p:blipFill>
          <a:blip r:embed="rId1"/>
          <a:srcRect l="14638" t="33470" r="12451" b="35598"/>
          <a:stretch/>
        </p:blipFill>
        <p:spPr>
          <a:xfrm>
            <a:off x="246960" y="1068120"/>
            <a:ext cx="9585360" cy="164160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5704200" y="2834640"/>
            <a:ext cx="4356360" cy="24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These three fields summarise all the booking transactions of the user.</a:t>
            </a:r>
            <a:br/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In the database, maintained as separate fields, they are interconnected using foreign keys</a:t>
            </a:r>
            <a:br/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This tab is to help the user keep record as well as for proof of transaction.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My Transactions tab has drop-down menus if hovered over on the home page and gives separate clicking buttons in the center when clicked separately.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05" name="Google Shape;179;p25" descr=""/>
          <p:cNvPicPr/>
          <p:nvPr/>
        </p:nvPicPr>
        <p:blipFill>
          <a:blip r:embed="rId2"/>
          <a:srcRect l="14531" t="24721" r="15289" b="21802"/>
          <a:stretch/>
        </p:blipFill>
        <p:spPr>
          <a:xfrm>
            <a:off x="246960" y="2993400"/>
            <a:ext cx="5457240" cy="233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BOOKED TICKET HISTORY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315080" y="94356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Google Shape;186;p26" descr=""/>
          <p:cNvPicPr/>
          <p:nvPr/>
        </p:nvPicPr>
        <p:blipFill>
          <a:blip r:embed="rId1"/>
          <a:srcRect l="14638" t="33470" r="12451" b="35598"/>
          <a:stretch/>
        </p:blipFill>
        <p:spPr>
          <a:xfrm>
            <a:off x="265680" y="943560"/>
            <a:ext cx="9585360" cy="164160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5847120" y="2716920"/>
            <a:ext cx="4159440" cy="24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These three fields summarise all the booking transactions of the user.</a:t>
            </a:r>
            <a:br/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In the database, maintained as separate fields. 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This tab is to help the user keep record of the tickets they had booked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My Transactions tab has drop-down menus if hovered over on the home page and gives separate clicking buttons in the center when clicked separately.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10" name="Google Shape;188;p26" descr=""/>
          <p:cNvPicPr/>
          <p:nvPr/>
        </p:nvPicPr>
        <p:blipFill>
          <a:blip r:embed="rId2"/>
          <a:srcRect l="6354" t="28878" r="14577" b="28703"/>
          <a:stretch/>
        </p:blipFill>
        <p:spPr>
          <a:xfrm>
            <a:off x="265680" y="2835000"/>
            <a:ext cx="5581080" cy="249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994320" y="0"/>
            <a:ext cx="8465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TICKET CANCEL HISTORY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315080" y="94356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3"/>
          <p:cNvSpPr/>
          <p:nvPr/>
        </p:nvSpPr>
        <p:spPr>
          <a:xfrm>
            <a:off x="5317560" y="3321000"/>
            <a:ext cx="4651560" cy="23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Cancel ticket option gives a prompt to the user whether they really want to cancel it.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When cancelled, a message is displayed to confirm the cancellation.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Cancellation is reflected in the Last Transaction Detail.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14" name="Google Shape;196;p27" descr=""/>
          <p:cNvPicPr/>
          <p:nvPr/>
        </p:nvPicPr>
        <p:blipFill>
          <a:blip r:embed="rId1"/>
          <a:srcRect l="22491" t="43228" r="19644" b="32656"/>
          <a:stretch/>
        </p:blipFill>
        <p:spPr>
          <a:xfrm>
            <a:off x="5652000" y="943560"/>
            <a:ext cx="4199040" cy="218376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197;p27" descr=""/>
          <p:cNvPicPr/>
          <p:nvPr/>
        </p:nvPicPr>
        <p:blipFill>
          <a:blip r:embed="rId2"/>
          <a:srcRect l="20516" t="26215" r="18150" b="17806"/>
          <a:stretch/>
        </p:blipFill>
        <p:spPr>
          <a:xfrm>
            <a:off x="263880" y="943560"/>
            <a:ext cx="5020200" cy="2183760"/>
          </a:xfrm>
          <a:prstGeom prst="rect">
            <a:avLst/>
          </a:prstGeom>
          <a:ln>
            <a:noFill/>
          </a:ln>
        </p:spPr>
      </p:pic>
      <p:pic>
        <p:nvPicPr>
          <p:cNvPr id="116" name="Google Shape;198;p27" descr=""/>
          <p:cNvPicPr/>
          <p:nvPr/>
        </p:nvPicPr>
        <p:blipFill>
          <a:blip r:embed="rId3"/>
          <a:srcRect l="2182" t="37690" r="22051" b="33790"/>
          <a:stretch/>
        </p:blipFill>
        <p:spPr>
          <a:xfrm>
            <a:off x="263880" y="3321000"/>
            <a:ext cx="5020200" cy="209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203;p28" descr=""/>
          <p:cNvPicPr/>
          <p:nvPr/>
        </p:nvPicPr>
        <p:blipFill>
          <a:blip r:embed="rId1"/>
          <a:srcRect l="21681" t="15059" r="20766" b="10306"/>
          <a:stretch/>
        </p:blipFill>
        <p:spPr>
          <a:xfrm>
            <a:off x="1691640" y="1329480"/>
            <a:ext cx="2375280" cy="2389320"/>
          </a:xfrm>
          <a:prstGeom prst="rect">
            <a:avLst/>
          </a:prstGeom>
          <a:ln>
            <a:noFill/>
          </a:ln>
        </p:spPr>
      </p:pic>
      <p:pic>
        <p:nvPicPr>
          <p:cNvPr id="118" name="Google Shape;204;p28" descr=""/>
          <p:cNvPicPr/>
          <p:nvPr/>
        </p:nvPicPr>
        <p:blipFill>
          <a:blip r:embed="rId2"/>
          <a:srcRect l="23957" t="19283" r="25219" b="23332"/>
          <a:stretch/>
        </p:blipFill>
        <p:spPr>
          <a:xfrm>
            <a:off x="4685400" y="1329480"/>
            <a:ext cx="3763080" cy="23893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994320" y="12456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MY PROFILE</a:t>
            </a:r>
            <a:r>
              <a:rPr b="0" lang="en-IN" sz="4800" spc="-1" strike="noStrike">
                <a:solidFill>
                  <a:srgbClr val="20124d"/>
                </a:solidFill>
                <a:latin typeface="Impact"/>
                <a:ea typeface="Impact"/>
              </a:rPr>
              <a:t>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726480" y="4105440"/>
            <a:ext cx="8634240" cy="13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My Profile Tab, when clicked displays a list of user data that was input during registration.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A user is allowed to change their password through this. The Change Password dialog box appears when this button is clicked.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OTHER FEATURES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122" name="Google Shape;212;p29" descr=""/>
          <p:cNvPicPr/>
          <p:nvPr/>
        </p:nvPicPr>
        <p:blipFill>
          <a:blip r:embed="rId1"/>
          <a:srcRect l="0" t="12871" r="2799" b="13606"/>
          <a:stretch/>
        </p:blipFill>
        <p:spPr>
          <a:xfrm>
            <a:off x="219960" y="3142440"/>
            <a:ext cx="5288760" cy="224964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 rot="1834800">
            <a:off x="3740040" y="4487400"/>
            <a:ext cx="1222560" cy="63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Google Shape;214;p29" descr=""/>
          <p:cNvPicPr/>
          <p:nvPr/>
        </p:nvPicPr>
        <p:blipFill>
          <a:blip r:embed="rId2"/>
          <a:srcRect l="0" t="9634" r="0" b="13260"/>
          <a:stretch/>
        </p:blipFill>
        <p:spPr>
          <a:xfrm>
            <a:off x="5831640" y="943560"/>
            <a:ext cx="4079880" cy="200628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 rot="3768600">
            <a:off x="6786000" y="1715400"/>
            <a:ext cx="691200" cy="9435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106560" y="819360"/>
            <a:ext cx="5802120" cy="22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Emergency button is a static button which is maintained throughout all the pages of the website. When clicked, it shows a list of nearby officials of nearest stations.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Terms of Service list the privacy policy and terms of use of the website. A user must go through before proceeding with the transaction and registration process. 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logos of various social media website allows user to connect to SwiftRail on these platforms.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11544480" y="3644640"/>
            <a:ext cx="2008080" cy="657360"/>
          </a:xfrm>
          <a:custGeom>
            <a:avLst/>
            <a:gdLst/>
            <a:ahLst/>
            <a:rect l="l" t="t" r="r" b="b"/>
            <a:pathLst>
              <a:path w="72880" h="23861">
                <a:moveTo>
                  <a:pt x="8046" y="4463"/>
                </a:moveTo>
                <a:cubicBezTo>
                  <a:pt x="17409" y="-1779"/>
                  <a:pt x="30330" y="593"/>
                  <a:pt x="41583" y="593"/>
                </a:cubicBezTo>
                <a:cubicBezTo>
                  <a:pt x="52762" y="593"/>
                  <a:pt x="75252" y="2647"/>
                  <a:pt x="72541" y="13492"/>
                </a:cubicBezTo>
                <a:cubicBezTo>
                  <a:pt x="71958" y="15824"/>
                  <a:pt x="68448" y="16245"/>
                  <a:pt x="66091" y="16717"/>
                </a:cubicBezTo>
                <a:cubicBezTo>
                  <a:pt x="60291" y="17877"/>
                  <a:pt x="55123" y="21362"/>
                  <a:pt x="49323" y="22522"/>
                </a:cubicBezTo>
                <a:cubicBezTo>
                  <a:pt x="46371" y="23112"/>
                  <a:pt x="43213" y="21792"/>
                  <a:pt x="40293" y="22522"/>
                </a:cubicBezTo>
                <a:cubicBezTo>
                  <a:pt x="31909" y="24618"/>
                  <a:pt x="21906" y="24388"/>
                  <a:pt x="14495" y="19942"/>
                </a:cubicBezTo>
                <a:cubicBezTo>
                  <a:pt x="12163" y="18543"/>
                  <a:pt x="8264" y="19625"/>
                  <a:pt x="6756" y="17362"/>
                </a:cubicBezTo>
                <a:cubicBezTo>
                  <a:pt x="4606" y="14137"/>
                  <a:pt x="-920" y="11365"/>
                  <a:pt x="306" y="7688"/>
                </a:cubicBezTo>
                <a:cubicBezTo>
                  <a:pt x="1511" y="4074"/>
                  <a:pt x="7461" y="4463"/>
                  <a:pt x="11270" y="4463"/>
                </a:cubicBez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Google Shape;218;p29" descr=""/>
          <p:cNvPicPr/>
          <p:nvPr/>
        </p:nvPicPr>
        <p:blipFill>
          <a:blip r:embed="rId3"/>
          <a:srcRect l="18787" t="26474" r="31313" b="29582"/>
          <a:stretch/>
        </p:blipFill>
        <p:spPr>
          <a:xfrm>
            <a:off x="5700600" y="3142080"/>
            <a:ext cx="4210560" cy="224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OTHER FEATURES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38600" y="3109680"/>
            <a:ext cx="4897800" cy="20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Green circular icon denotes that the user is logged in with the first letter of the first name in it.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 zoomable location of Varanasi Junction station  is displayed.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Login with Google and Login with Facebook features allow the user feasibility in logging in on SwiftRail.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31" name="Google Shape;225;p30" descr=""/>
          <p:cNvPicPr/>
          <p:nvPr/>
        </p:nvPicPr>
        <p:blipFill>
          <a:blip r:embed="rId1"/>
          <a:srcRect l="40094" t="11300" r="4884" b="46019"/>
          <a:stretch/>
        </p:blipFill>
        <p:spPr>
          <a:xfrm>
            <a:off x="308160" y="1032120"/>
            <a:ext cx="4558680" cy="19890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4369320" y="1405440"/>
            <a:ext cx="497520" cy="943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Google Shape;227;p30" descr=""/>
          <p:cNvPicPr/>
          <p:nvPr/>
        </p:nvPicPr>
        <p:blipFill>
          <a:blip r:embed="rId2"/>
          <a:srcRect l="0" t="0" r="0" b="18443"/>
          <a:stretch/>
        </p:blipFill>
        <p:spPr>
          <a:xfrm>
            <a:off x="5220360" y="953640"/>
            <a:ext cx="4558680" cy="206712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 rot="6393600">
            <a:off x="7446960" y="1583640"/>
            <a:ext cx="497520" cy="94356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Google Shape;229;p30" descr=""/>
          <p:cNvPicPr/>
          <p:nvPr/>
        </p:nvPicPr>
        <p:blipFill>
          <a:blip r:embed="rId3"/>
          <a:srcRect l="23494" t="24605" r="24644" b="29473"/>
          <a:stretch/>
        </p:blipFill>
        <p:spPr>
          <a:xfrm>
            <a:off x="5177520" y="3166560"/>
            <a:ext cx="4644360" cy="2231640"/>
          </a:xfrm>
          <a:prstGeom prst="rect">
            <a:avLst/>
          </a:prstGeom>
          <a:ln>
            <a:noFill/>
          </a:ln>
        </p:spPr>
      </p:pic>
      <p:sp>
        <p:nvSpPr>
          <p:cNvPr id="136" name="CustomShape 5"/>
          <p:cNvSpPr/>
          <p:nvPr/>
        </p:nvSpPr>
        <p:spPr>
          <a:xfrm rot="5400000">
            <a:off x="7046280" y="3810240"/>
            <a:ext cx="497520" cy="943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GLIMPSE INTO BACKEND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138" name="Google Shape;236;p31" descr=""/>
          <p:cNvPicPr/>
          <p:nvPr/>
        </p:nvPicPr>
        <p:blipFill>
          <a:blip r:embed="rId1"/>
          <a:stretch/>
        </p:blipFill>
        <p:spPr>
          <a:xfrm>
            <a:off x="575640" y="943560"/>
            <a:ext cx="5982480" cy="197928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237;p31" descr=""/>
          <p:cNvPicPr/>
          <p:nvPr/>
        </p:nvPicPr>
        <p:blipFill>
          <a:blip r:embed="rId2"/>
          <a:srcRect l="0" t="0" r="78608" b="0"/>
          <a:stretch/>
        </p:blipFill>
        <p:spPr>
          <a:xfrm>
            <a:off x="6874920" y="943560"/>
            <a:ext cx="2844720" cy="427860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238;p31" descr=""/>
          <p:cNvPicPr/>
          <p:nvPr/>
        </p:nvPicPr>
        <p:blipFill>
          <a:blip r:embed="rId3"/>
          <a:srcRect l="19732" t="10719" r="7764" b="31626"/>
          <a:stretch/>
        </p:blipFill>
        <p:spPr>
          <a:xfrm>
            <a:off x="458280" y="3169800"/>
            <a:ext cx="6099840" cy="223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35200" y="3564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Lato"/>
                <a:ea typeface="Lato"/>
              </a:rPr>
              <a:t>  </a:t>
            </a: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Why SwiftRail?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46" name="Google Shape;76;p14" descr=""/>
          <p:cNvPicPr/>
          <p:nvPr/>
        </p:nvPicPr>
        <p:blipFill>
          <a:blip r:embed="rId1"/>
          <a:stretch/>
        </p:blipFill>
        <p:spPr>
          <a:xfrm>
            <a:off x="6184800" y="1056240"/>
            <a:ext cx="3332880" cy="204228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249480" y="646560"/>
            <a:ext cx="6019920" cy="227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rIns="111960" tIns="91440" bIns="91440">
            <a:noAutofit/>
          </a:bodyPr>
          <a:p>
            <a:pPr marL="457200">
              <a:lnSpc>
                <a:spcPct val="100000"/>
              </a:lnSpc>
            </a:pPr>
            <a:endParaRPr b="0" lang="en-IN" sz="154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➢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1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ndian Railway has 12,617 trains carrying over 23 million passengers daily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Robo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Roboto"/>
                <a:ea typeface="Roboto"/>
              </a:rPr>
              <a:t>1.2 Lakh people can use its website at one time.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Robo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Roboto"/>
                <a:ea typeface="Roboto"/>
              </a:rPr>
              <a:t>IRCTC booked 27 tickets when it was introduced in 2002. Now days IRCTC book average of 5 lakh tickets per day.</a:t>
            </a:r>
            <a:endParaRPr b="0" lang="en-IN" sz="16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Arial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IRCTC provides various other services to its common masses via its efficient website.</a:t>
            </a: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48" name="Google Shape;78;p14" descr=""/>
          <p:cNvPicPr/>
          <p:nvPr/>
        </p:nvPicPr>
        <p:blipFill>
          <a:blip r:embed="rId2"/>
          <a:srcRect l="8619" t="18720" r="16665" b="9045"/>
          <a:stretch/>
        </p:blipFill>
        <p:spPr>
          <a:xfrm>
            <a:off x="1088640" y="3448800"/>
            <a:ext cx="4046040" cy="187200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5241960" y="3324240"/>
            <a:ext cx="4837680" cy="23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learn the functioning of such a website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try and find out additional features.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explore the creation of such a website.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get a feel of the real time world and its requirements.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To learn how such complex operations of booking, cancelling, etc are done swiftly.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GLIMPSE INTO DATABASE</a:t>
            </a:r>
            <a:r>
              <a:rPr b="0" lang="en-IN" sz="4800" spc="-1" strike="noStrike">
                <a:solidFill>
                  <a:srgbClr val="990000"/>
                </a:solidFill>
                <a:latin typeface="Impact"/>
                <a:ea typeface="Impact"/>
              </a:rPr>
              <a:t>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728280" y="1180800"/>
            <a:ext cx="8694720" cy="38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Google Shape;245;p32" descr=""/>
          <p:cNvPicPr/>
          <p:nvPr/>
        </p:nvPicPr>
        <p:blipFill>
          <a:blip r:embed="rId1"/>
          <a:srcRect l="2467" t="46705" r="48683" b="19430"/>
          <a:stretch/>
        </p:blipFill>
        <p:spPr>
          <a:xfrm>
            <a:off x="586440" y="1039680"/>
            <a:ext cx="4923000" cy="2052360"/>
          </a:xfrm>
          <a:prstGeom prst="rect">
            <a:avLst/>
          </a:prstGeom>
          <a:ln>
            <a:noFill/>
          </a:ln>
        </p:spPr>
      </p:pic>
      <p:pic>
        <p:nvPicPr>
          <p:cNvPr id="144" name="Google Shape;246;p32" descr=""/>
          <p:cNvPicPr/>
          <p:nvPr/>
        </p:nvPicPr>
        <p:blipFill>
          <a:blip r:embed="rId2"/>
          <a:srcRect l="0" t="37470" r="71506" b="24276"/>
          <a:stretch/>
        </p:blipFill>
        <p:spPr>
          <a:xfrm>
            <a:off x="3236400" y="3376800"/>
            <a:ext cx="2273040" cy="1919160"/>
          </a:xfrm>
          <a:prstGeom prst="rect">
            <a:avLst/>
          </a:prstGeom>
          <a:ln>
            <a:noFill/>
          </a:ln>
        </p:spPr>
      </p:pic>
      <p:pic>
        <p:nvPicPr>
          <p:cNvPr id="145" name="Google Shape;247;p32" descr=""/>
          <p:cNvPicPr/>
          <p:nvPr/>
        </p:nvPicPr>
        <p:blipFill>
          <a:blip r:embed="rId3"/>
          <a:srcRect l="0" t="36388" r="77756" b="42597"/>
          <a:stretch/>
        </p:blipFill>
        <p:spPr>
          <a:xfrm>
            <a:off x="586440" y="3376800"/>
            <a:ext cx="2363760" cy="1919160"/>
          </a:xfrm>
          <a:prstGeom prst="rect">
            <a:avLst/>
          </a:prstGeom>
          <a:ln>
            <a:noFill/>
          </a:ln>
        </p:spPr>
      </p:pic>
      <p:pic>
        <p:nvPicPr>
          <p:cNvPr id="146" name="Google Shape;248;p32" descr=""/>
          <p:cNvPicPr/>
          <p:nvPr/>
        </p:nvPicPr>
        <p:blipFill>
          <a:blip r:embed="rId4"/>
          <a:srcRect l="0" t="18380" r="72484" b="14530"/>
          <a:stretch/>
        </p:blipFill>
        <p:spPr>
          <a:xfrm>
            <a:off x="5870880" y="1039680"/>
            <a:ext cx="3214080" cy="425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REQUIREMENTS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The requirements for this project are: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Python 3.7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Django 2.2.7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(Used as a backend)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Instamojo API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(For Payment Gateway)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MySQL Client 1.4.4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(For Database)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Django Social Auth App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(For Facebook Auth, Gmail Auth, etc)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Python Requests 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(For accessing Indian Rail API)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DATABASE DESIGN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 have used the following apps, with their respective models to store the data: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Accounts - For storing the profile details of the user.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- For storing the details of stations, trains, train schedules, train seat charts, tickets and passengers.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Auth User - For storing the login data of registered users.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Python Social Auth - For storing gmail auth and fb auth data.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Accounts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Different Views used in this app are: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Login View (for user login)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Logout View (for user logout)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Register View (for registering the user)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Profile View (for creating profile of the user)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Create Profile View (for creating profile in case of social auth)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Different Views used in this app are: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Index View (for displaying homepage)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Terms of Service (for displaying terms of service)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Emergency (for displaying nearest station details)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PNR Status View (for displaying PNR Status)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 Enquiry (for train enquiry)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 Schedule (for getting train schedule by train number)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 Search (for searching trains between two stations)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Different Views used in this app are: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 Ticket (first step of ticket booking - for searching trains and displaying availability)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 Now (final step of ticket booking - for writing the details of the passengers and payment gateway)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Transaction Success (for displaying booked ticket success)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Transactions (for displaying all transactions)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8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Last Transaction (for displaying last transaction)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Different Views used in this app are: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Booked History (for displaying history of booked tickets)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Cancelled History (for displaying history of cancelled tickets)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Live Status (for displaying live running status)</a:t>
            </a:r>
            <a:endParaRPr b="0" lang="en-IN" sz="18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Ticket Cancel Page (for ticket cancel success page)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Static folder: for static files (css, js, fonts, images)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Templates folder: (for html pages of accounts and website app)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base.html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Accounts App: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create-profile.html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login.html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profile.html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register.html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booked-history.html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book-now.html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4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Templates folder: (for html pages of accounts and website app)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book-ticket.html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cancelled-history.html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emergency.html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index.html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last-transaction.html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live-status.html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pnr-status.html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PROJECT STRUCTURE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4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Templates folder: (for html pages of accounts and website app)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 startAt="3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terms-of-service.html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ticket-cancel-page.html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train-enquiry.html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train-schedule.html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train-search.html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transactions.html</a:t>
            </a:r>
            <a:endParaRPr b="0" lang="en-IN" sz="1800" spc="-1" strike="noStrike">
              <a:latin typeface="Arial"/>
            </a:endParaRPr>
          </a:p>
          <a:p>
            <a:pPr lvl="2" marL="1371600" indent="-342720">
              <a:lnSpc>
                <a:spcPct val="100000"/>
              </a:lnSpc>
              <a:buClr>
                <a:srgbClr val="000000"/>
              </a:buClr>
              <a:buFont typeface="Lato"/>
              <a:buAutoNum type="romanLcPeriod" startAt="10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transaction-success.html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4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script.py (script for adding data to database), my.cnf (config file), pipfile and pipfile.lock (for pipenv)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99432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SWIFTRAIL WEBSITE</a:t>
            </a:r>
            <a:r>
              <a:rPr b="0" lang="en-IN" sz="4800" spc="-1" strike="noStrike">
                <a:solidFill>
                  <a:srgbClr val="20124d"/>
                </a:solidFill>
                <a:latin typeface="Impact"/>
                <a:ea typeface="Impact"/>
              </a:rPr>
              <a:t> 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51" name="Google Shape;85;p15" descr=""/>
          <p:cNvPicPr/>
          <p:nvPr/>
        </p:nvPicPr>
        <p:blipFill>
          <a:blip r:embed="rId1"/>
          <a:srcRect l="0" t="9900" r="1264" b="12364"/>
          <a:stretch/>
        </p:blipFill>
        <p:spPr>
          <a:xfrm>
            <a:off x="786600" y="1972440"/>
            <a:ext cx="3790080" cy="160272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29240" y="903240"/>
            <a:ext cx="98208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No. of Templates :  21            No. of models : 7                                     No. of stations : 100               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No. of Pages :  21                    No. of Services provided :  6                No. of trains : 10</a:t>
            </a:r>
            <a:br/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                 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3" name="Google Shape;87;p15" descr=""/>
          <p:cNvPicPr/>
          <p:nvPr/>
        </p:nvPicPr>
        <p:blipFill>
          <a:blip r:embed="rId2"/>
          <a:srcRect l="7081" t="18310" r="4492" b="21487"/>
          <a:stretch/>
        </p:blipFill>
        <p:spPr>
          <a:xfrm>
            <a:off x="5294880" y="1972440"/>
            <a:ext cx="3790080" cy="1602720"/>
          </a:xfrm>
          <a:prstGeom prst="rect">
            <a:avLst/>
          </a:prstGeom>
          <a:ln>
            <a:noFill/>
          </a:ln>
        </p:spPr>
      </p:pic>
      <p:pic>
        <p:nvPicPr>
          <p:cNvPr id="54" name="Google Shape;88;p15" descr=""/>
          <p:cNvPicPr/>
          <p:nvPr/>
        </p:nvPicPr>
        <p:blipFill>
          <a:blip r:embed="rId3"/>
          <a:srcRect l="3720" t="14761" r="4610" b="22226"/>
          <a:stretch/>
        </p:blipFill>
        <p:spPr>
          <a:xfrm>
            <a:off x="786600" y="3785760"/>
            <a:ext cx="3790080" cy="1602720"/>
          </a:xfrm>
          <a:prstGeom prst="rect">
            <a:avLst/>
          </a:prstGeom>
          <a:ln>
            <a:noFill/>
          </a:ln>
        </p:spPr>
      </p:pic>
      <p:pic>
        <p:nvPicPr>
          <p:cNvPr id="55" name="Google Shape;89;p15" descr=""/>
          <p:cNvPicPr/>
          <p:nvPr/>
        </p:nvPicPr>
        <p:blipFill>
          <a:blip r:embed="rId4"/>
          <a:srcRect l="2226" t="35619" r="3433" b="15157"/>
          <a:stretch/>
        </p:blipFill>
        <p:spPr>
          <a:xfrm>
            <a:off x="5370840" y="3785760"/>
            <a:ext cx="3714120" cy="160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URL MAPPINGS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Accounts App: (/accounts/)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/login/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/logout/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/register/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/profile/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/create-profile/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/oauth/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URL MAPPINGS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/pnr-status/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/live-status/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/train-enquiry/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/train-search/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/train-schedule/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/book-ticket/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/book-now/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/transaction-success/&lt;transaction-id&gt;/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67640" y="0"/>
            <a:ext cx="87462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URL MAPPINGS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 startAt="2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Website App: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/transactions/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/transactions/last/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/transactions/booked/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/transactions/cancelled/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/emergency/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/terms-of-service/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/ticket-cancel-page/&lt;pnr_no&gt;/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67640" y="0"/>
            <a:ext cx="908388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TOOLS &amp; TECHNOLOGIES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API Used: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Instamojo API - For Payment Gateway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Indian Rail API - For Live Train Status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Backend: Django 2.2.7 (Python 3.7)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Database: MySQL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Authentication (Django Social Auth) :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Facebook Auth</a:t>
            </a:r>
            <a:endParaRPr b="0" lang="en-IN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Lato"/>
              <a:buAutoNum type="alphaL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Gmail Auth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Python Requests (For Indian Rail API - GET requests)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67640" y="0"/>
            <a:ext cx="908388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REFERENCES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1"/>
              </a:rPr>
              <a:t>Official Python Documentation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2"/>
              </a:rPr>
              <a:t>Official Django Documentation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3"/>
              </a:rPr>
              <a:t>Instamojo API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4"/>
              </a:rPr>
              <a:t>Indian Rail API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5"/>
              </a:rPr>
              <a:t>Django Social Auth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6"/>
              </a:rPr>
              <a:t>Django Girls Tutorial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cc0000"/>
              </a:buClr>
              <a:buFont typeface="Lato"/>
              <a:buAutoNum type="arabicPeriod"/>
            </a:pPr>
            <a:r>
              <a:rPr b="1" lang="en-IN" sz="18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7"/>
              </a:rPr>
              <a:t>Simple Is Better Than Complex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67640" y="0"/>
            <a:ext cx="908388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CONTRIBUTORS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74160" y="1180800"/>
            <a:ext cx="7925400" cy="369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The students who contributed to this project are: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Ashish Kumar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B. Tech - 18075068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Sachin Srivastava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B. Tech - 18075070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AutoNum type="arabicPeriod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Manav Mukesh Jain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IDD - 18074021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006000" y="1694880"/>
            <a:ext cx="5609880" cy="198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IN" sz="6000" spc="-1" strike="noStrike">
                <a:solidFill>
                  <a:srgbClr val="ffffff"/>
                </a:solidFill>
                <a:latin typeface="comic"/>
                <a:ea typeface="comic"/>
              </a:rPr>
              <a:t>THANK YOU</a:t>
            </a:r>
            <a:endParaRPr b="0" lang="en-IN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Our project is available on GitHub as an Open Source project:</a:t>
            </a:r>
            <a:endParaRPr b="0" lang="en-IN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ff0000"/>
                </a:solidFill>
                <a:uFillTx/>
                <a:latin typeface="Lato"/>
                <a:ea typeface="Lato"/>
                <a:hlinkClick r:id="rId1"/>
              </a:rPr>
              <a:t>https://github.com/krashish8/swiftrail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178" name="Google Shape;344;p48" descr=""/>
          <p:cNvPicPr/>
          <p:nvPr/>
        </p:nvPicPr>
        <p:blipFill>
          <a:blip r:embed="rId2"/>
          <a:srcRect l="18167" t="9290" r="13243" b="8275"/>
          <a:stretch/>
        </p:blipFill>
        <p:spPr>
          <a:xfrm>
            <a:off x="804600" y="1226160"/>
            <a:ext cx="1848240" cy="222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103068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WEBSITE HEADER</a:t>
            </a:r>
            <a:r>
              <a:rPr b="0" lang="en-IN" sz="4800" spc="-1" strike="noStrike">
                <a:solidFill>
                  <a:srgbClr val="990000"/>
                </a:solidFill>
                <a:latin typeface="Impact"/>
                <a:ea typeface="Impact"/>
              </a:rPr>
              <a:t> 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57" name="Google Shape;95;p16" descr=""/>
          <p:cNvPicPr/>
          <p:nvPr/>
        </p:nvPicPr>
        <p:blipFill>
          <a:blip r:embed="rId1"/>
          <a:srcRect l="0" t="9900" r="1264" b="12364"/>
          <a:stretch/>
        </p:blipFill>
        <p:spPr>
          <a:xfrm>
            <a:off x="432360" y="1169280"/>
            <a:ext cx="4606920" cy="1948320"/>
          </a:xfrm>
          <a:prstGeom prst="rect">
            <a:avLst/>
          </a:prstGeom>
          <a:ln>
            <a:noFill/>
          </a:ln>
        </p:spPr>
      </p:pic>
      <p:pic>
        <p:nvPicPr>
          <p:cNvPr id="58" name="Google Shape;96;p16" descr=""/>
          <p:cNvPicPr/>
          <p:nvPr/>
        </p:nvPicPr>
        <p:blipFill>
          <a:blip r:embed="rId2"/>
          <a:srcRect l="7081" t="18310" r="4492" b="21487"/>
          <a:stretch/>
        </p:blipFill>
        <p:spPr>
          <a:xfrm>
            <a:off x="432360" y="3370320"/>
            <a:ext cx="4606920" cy="1948320"/>
          </a:xfrm>
          <a:prstGeom prst="rect">
            <a:avLst/>
          </a:prstGeom>
          <a:ln>
            <a:noFill/>
          </a:ln>
        </p:spPr>
      </p:pic>
      <p:sp>
        <p:nvSpPr>
          <p:cNvPr id="59" name="CustomShape 2"/>
          <p:cNvSpPr/>
          <p:nvPr/>
        </p:nvSpPr>
        <p:spPr>
          <a:xfrm>
            <a:off x="5457240" y="1478160"/>
            <a:ext cx="4340880" cy="38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Contains a summary of all the tabs and services that are provided by the website. 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It also has the Emergency button and the basic buttons to book ticket or enquire about trains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The next window is  a welcome window which greets the user with a small message inviting them to use our website.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030680" y="0"/>
            <a:ext cx="809064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WEBSITE FOOTER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61" name="Google Shape;103;p17" descr=""/>
          <p:cNvPicPr/>
          <p:nvPr/>
        </p:nvPicPr>
        <p:blipFill>
          <a:blip r:embed="rId1"/>
          <a:srcRect l="3720" t="14761" r="4610" b="22226"/>
          <a:stretch/>
        </p:blipFill>
        <p:spPr>
          <a:xfrm>
            <a:off x="4472640" y="1074600"/>
            <a:ext cx="5068800" cy="2013120"/>
          </a:xfrm>
          <a:prstGeom prst="rect">
            <a:avLst/>
          </a:prstGeom>
          <a:ln>
            <a:noFill/>
          </a:ln>
        </p:spPr>
      </p:pic>
      <p:pic>
        <p:nvPicPr>
          <p:cNvPr id="62" name="Google Shape;104;p17" descr=""/>
          <p:cNvPicPr/>
          <p:nvPr/>
        </p:nvPicPr>
        <p:blipFill>
          <a:blip r:embed="rId2"/>
          <a:srcRect l="2226" t="35619" r="3433" b="15157"/>
          <a:stretch/>
        </p:blipFill>
        <p:spPr>
          <a:xfrm>
            <a:off x="4472640" y="3244680"/>
            <a:ext cx="5068800" cy="214380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1282680"/>
            <a:ext cx="4340880" cy="38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Contains a list of various options that SwiftRail provides. The contact us column gives information about the administrator of the website the website. 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It also has the Emergency button. </a:t>
            </a:r>
            <a:endParaRPr b="0" lang="en-IN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800" spc="-1" strike="noStrike">
                <a:solidFill>
                  <a:srgbClr val="000000"/>
                </a:solidFill>
                <a:latin typeface="Lato"/>
                <a:ea typeface="Lato"/>
              </a:rPr>
              <a:t>The footer contains the list of social media websites where SwiftRail can be found. 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134000" y="1062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LOGIN and REGISTER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65" name="Google Shape;111;p18" descr=""/>
          <p:cNvPicPr/>
          <p:nvPr/>
        </p:nvPicPr>
        <p:blipFill>
          <a:blip r:embed="rId1"/>
          <a:srcRect l="23457" t="12413" r="24874" b="11832"/>
          <a:stretch/>
        </p:blipFill>
        <p:spPr>
          <a:xfrm>
            <a:off x="529200" y="2822040"/>
            <a:ext cx="2560320" cy="225288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-3525840" y="-2124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3224520" y="2680560"/>
            <a:ext cx="6567480" cy="22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4c113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4c1130"/>
                </a:solidFill>
                <a:latin typeface="Lato"/>
                <a:ea typeface="Lato"/>
              </a:rPr>
              <a:t>A user has to register and create his profile, after accepting the terms and conditions before using the website.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c113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4c1130"/>
                </a:solidFill>
                <a:latin typeface="Lato"/>
                <a:ea typeface="Lato"/>
              </a:rPr>
              <a:t>A user, if tries to use the website without logging in, is prompted to login first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c113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4c1130"/>
                </a:solidFill>
                <a:latin typeface="Lato"/>
                <a:ea typeface="Lato"/>
              </a:rPr>
              <a:t>In case fields are left empty, the user is scrolled up to the respective field with the password (min 6 char) erased.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c113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4c1130"/>
                </a:solidFill>
                <a:latin typeface="Lato"/>
                <a:ea typeface="Lato"/>
              </a:rPr>
              <a:t>A (green dot) in the top right indicates if a user has logged in or not alongside a new profile tab.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pic>
        <p:nvPicPr>
          <p:cNvPr id="68" name="Google Shape;114;p18" descr=""/>
          <p:cNvPicPr/>
          <p:nvPr/>
        </p:nvPicPr>
        <p:blipFill>
          <a:blip r:embed="rId2"/>
          <a:srcRect l="23494" t="12899" r="24644" b="29473"/>
          <a:stretch/>
        </p:blipFill>
        <p:spPr>
          <a:xfrm>
            <a:off x="515880" y="1038960"/>
            <a:ext cx="2560320" cy="1537200"/>
          </a:xfrm>
          <a:prstGeom prst="rect">
            <a:avLst/>
          </a:prstGeom>
          <a:ln>
            <a:noFill/>
          </a:ln>
        </p:spPr>
      </p:pic>
      <p:pic>
        <p:nvPicPr>
          <p:cNvPr id="69" name="Google Shape;115;p18" descr=""/>
          <p:cNvPicPr/>
          <p:nvPr/>
        </p:nvPicPr>
        <p:blipFill>
          <a:blip r:embed="rId3"/>
          <a:srcRect l="24287" t="30677" r="25256" b="21708"/>
          <a:stretch/>
        </p:blipFill>
        <p:spPr>
          <a:xfrm>
            <a:off x="3409920" y="1050120"/>
            <a:ext cx="2896920" cy="1629720"/>
          </a:xfrm>
          <a:prstGeom prst="rect">
            <a:avLst/>
          </a:prstGeom>
          <a:ln>
            <a:noFill/>
          </a:ln>
        </p:spPr>
      </p:pic>
      <p:pic>
        <p:nvPicPr>
          <p:cNvPr id="70" name="Google Shape;116;p18" descr=""/>
          <p:cNvPicPr/>
          <p:nvPr/>
        </p:nvPicPr>
        <p:blipFill>
          <a:blip r:embed="rId4"/>
          <a:srcRect l="9923" t="12367" r="9778" b="22002"/>
          <a:stretch/>
        </p:blipFill>
        <p:spPr>
          <a:xfrm>
            <a:off x="6641280" y="1050120"/>
            <a:ext cx="2955600" cy="162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134000" y="1062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BOOK TICKET 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-3525840" y="-2124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3"/>
          <p:cNvSpPr/>
          <p:nvPr/>
        </p:nvSpPr>
        <p:spPr>
          <a:xfrm>
            <a:off x="299520" y="2958480"/>
            <a:ext cx="5227200" cy="26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Upon entering details, the list of trains is displayed, based on the source and destination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After finding an appropriate train, the user moves to the payment portal.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PNR Status of a user can be checked wherein, based on the PNR Number, the query works.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pic>
        <p:nvPicPr>
          <p:cNvPr id="74" name="Google Shape;124;p19" descr=""/>
          <p:cNvPicPr/>
          <p:nvPr/>
        </p:nvPicPr>
        <p:blipFill>
          <a:blip r:embed="rId1"/>
          <a:srcRect l="25837" t="29683" r="27925" b="27808"/>
          <a:stretch/>
        </p:blipFill>
        <p:spPr>
          <a:xfrm>
            <a:off x="169560" y="1063800"/>
            <a:ext cx="3072240" cy="1588680"/>
          </a:xfrm>
          <a:prstGeom prst="rect">
            <a:avLst/>
          </a:prstGeom>
          <a:ln>
            <a:noFill/>
          </a:ln>
        </p:spPr>
      </p:pic>
      <p:pic>
        <p:nvPicPr>
          <p:cNvPr id="75" name="Google Shape;125;p19" descr=""/>
          <p:cNvPicPr/>
          <p:nvPr/>
        </p:nvPicPr>
        <p:blipFill>
          <a:blip r:embed="rId2"/>
          <a:srcRect l="5392" t="12899" r="7071" b="14044"/>
          <a:stretch/>
        </p:blipFill>
        <p:spPr>
          <a:xfrm>
            <a:off x="3537720" y="1077120"/>
            <a:ext cx="2949120" cy="1588680"/>
          </a:xfrm>
          <a:prstGeom prst="rect">
            <a:avLst/>
          </a:prstGeom>
          <a:ln>
            <a:noFill/>
          </a:ln>
        </p:spPr>
      </p:pic>
      <p:pic>
        <p:nvPicPr>
          <p:cNvPr id="76" name="Google Shape;126;p19" descr=""/>
          <p:cNvPicPr/>
          <p:nvPr/>
        </p:nvPicPr>
        <p:blipFill>
          <a:blip r:embed="rId3"/>
          <a:srcRect l="13650" t="12724" r="14978" b="15542"/>
          <a:stretch/>
        </p:blipFill>
        <p:spPr>
          <a:xfrm>
            <a:off x="6764400" y="1050120"/>
            <a:ext cx="3177720" cy="1615680"/>
          </a:xfrm>
          <a:prstGeom prst="rect">
            <a:avLst/>
          </a:prstGeom>
          <a:ln>
            <a:noFill/>
          </a:ln>
        </p:spPr>
      </p:pic>
      <p:pic>
        <p:nvPicPr>
          <p:cNvPr id="77" name="Google Shape;127;p19" descr=""/>
          <p:cNvPicPr/>
          <p:nvPr/>
        </p:nvPicPr>
        <p:blipFill>
          <a:blip r:embed="rId4"/>
          <a:srcRect l="11104" t="19220" r="12252" b="27857"/>
          <a:stretch/>
        </p:blipFill>
        <p:spPr>
          <a:xfrm>
            <a:off x="5664240" y="3019680"/>
            <a:ext cx="4114440" cy="2147400"/>
          </a:xfrm>
          <a:prstGeom prst="rect">
            <a:avLst/>
          </a:prstGeom>
          <a:ln>
            <a:noFill/>
          </a:ln>
        </p:spPr>
      </p:pic>
      <p:sp>
        <p:nvSpPr>
          <p:cNvPr id="78" name="CustomShape 4"/>
          <p:cNvSpPr/>
          <p:nvPr/>
        </p:nvSpPr>
        <p:spPr>
          <a:xfrm>
            <a:off x="8781480" y="3660120"/>
            <a:ext cx="954360" cy="598320"/>
          </a:xfrm>
          <a:custGeom>
            <a:avLst/>
            <a:gdLst/>
            <a:ahLst/>
            <a:rect l="l" t="t" r="r" b="b"/>
            <a:pathLst>
              <a:path w="34645" h="21725">
                <a:moveTo>
                  <a:pt x="24682" y="2474"/>
                </a:moveTo>
                <a:cubicBezTo>
                  <a:pt x="19073" y="2474"/>
                  <a:pt x="13286" y="-1229"/>
                  <a:pt x="7965" y="545"/>
                </a:cubicBezTo>
                <a:cubicBezTo>
                  <a:pt x="4060" y="1847"/>
                  <a:pt x="-749" y="6195"/>
                  <a:pt x="250" y="10189"/>
                </a:cubicBezTo>
                <a:cubicBezTo>
                  <a:pt x="1274" y="14284"/>
                  <a:pt x="7943" y="13670"/>
                  <a:pt x="11823" y="15333"/>
                </a:cubicBezTo>
                <a:cubicBezTo>
                  <a:pt x="16806" y="17469"/>
                  <a:pt x="23419" y="24310"/>
                  <a:pt x="27253" y="20476"/>
                </a:cubicBezTo>
                <a:cubicBezTo>
                  <a:pt x="30980" y="16749"/>
                  <a:pt x="35604" y="11446"/>
                  <a:pt x="34326" y="6332"/>
                </a:cubicBezTo>
                <a:cubicBezTo>
                  <a:pt x="33442" y="2797"/>
                  <a:pt x="24682" y="4831"/>
                  <a:pt x="24682" y="1188"/>
                </a:cubicBez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33;p20" descr=""/>
          <p:cNvPicPr/>
          <p:nvPr/>
        </p:nvPicPr>
        <p:blipFill>
          <a:blip r:embed="rId1"/>
          <a:srcRect l="22766" t="44308" r="22559" b="39832"/>
          <a:stretch/>
        </p:blipFill>
        <p:spPr>
          <a:xfrm>
            <a:off x="388800" y="1194840"/>
            <a:ext cx="5510160" cy="89820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1134000" y="1062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PNR ENQUIRY</a:t>
            </a:r>
            <a:endParaRPr b="0" lang="en-IN" sz="4600" spc="-1" strike="noStrike">
              <a:latin typeface="Arial"/>
            </a:endParaRPr>
          </a:p>
        </p:txBody>
      </p:sp>
      <p:pic>
        <p:nvPicPr>
          <p:cNvPr id="81" name="Google Shape;135;p20" descr=""/>
          <p:cNvPicPr/>
          <p:nvPr/>
        </p:nvPicPr>
        <p:blipFill>
          <a:blip r:embed="rId2"/>
          <a:srcRect l="6514" t="12668" r="7409" b="13281"/>
          <a:stretch/>
        </p:blipFill>
        <p:spPr>
          <a:xfrm>
            <a:off x="388800" y="2363760"/>
            <a:ext cx="5510160" cy="266580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6044040" y="1172160"/>
            <a:ext cx="3897360" cy="432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PNR Enquiry allows user to enter the unique PNR Number of their transaction.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PNR Number is mentioned on the top right corner of the booked ticket. 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PNR Status displays the fields as given in the image.</a:t>
            </a:r>
            <a:br/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The PNR Status also includes the details of the passenger alongwith the details of their ticket booking.</a:t>
            </a:r>
            <a:endParaRPr b="0" lang="en-IN" sz="1600" spc="-1" strike="noStrike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600" spc="-1" strike="noStrike">
                <a:solidFill>
                  <a:srgbClr val="000000"/>
                </a:solidFill>
                <a:latin typeface="Lato"/>
                <a:ea typeface="Lato"/>
              </a:rPr>
              <a:t>This is one of the newest features on various railway websites.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141;p21" descr=""/>
          <p:cNvPicPr/>
          <p:nvPr/>
        </p:nvPicPr>
        <p:blipFill>
          <a:blip r:embed="rId1"/>
          <a:srcRect l="37274" t="14789" r="37866" b="21095"/>
          <a:stretch/>
        </p:blipFill>
        <p:spPr>
          <a:xfrm>
            <a:off x="639720" y="2257200"/>
            <a:ext cx="2694240" cy="311328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42;p21" descr=""/>
          <p:cNvPicPr/>
          <p:nvPr/>
        </p:nvPicPr>
        <p:blipFill>
          <a:blip r:embed="rId2"/>
          <a:srcRect l="37508" t="11458" r="38236" b="12654"/>
          <a:stretch/>
        </p:blipFill>
        <p:spPr>
          <a:xfrm>
            <a:off x="3885480" y="2257200"/>
            <a:ext cx="2694240" cy="3113280"/>
          </a:xfrm>
          <a:prstGeom prst="rect">
            <a:avLst/>
          </a:prstGeom>
          <a:ln>
            <a:noFill/>
          </a:ln>
        </p:spPr>
      </p:pic>
      <p:pic>
        <p:nvPicPr>
          <p:cNvPr id="85" name="Google Shape;143;p21" descr=""/>
          <p:cNvPicPr/>
          <p:nvPr/>
        </p:nvPicPr>
        <p:blipFill>
          <a:blip r:embed="rId3"/>
          <a:stretch/>
        </p:blipFill>
        <p:spPr>
          <a:xfrm>
            <a:off x="7131240" y="1154880"/>
            <a:ext cx="2396160" cy="42152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1134000" y="106200"/>
            <a:ext cx="8093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20124d"/>
                </a:solidFill>
                <a:latin typeface="Impact"/>
                <a:ea typeface="Impact"/>
              </a:rPr>
              <a:t>PAYMENT PORTAL</a:t>
            </a:r>
            <a:endParaRPr b="0" lang="en-IN" sz="46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2200" y="1050120"/>
            <a:ext cx="68821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payment portal allows user to make payments online for booking ticket. 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user is given a transaction ID for every transaction made.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➢"/>
            </a:pPr>
            <a:r>
              <a:rPr b="1" lang="en-IN" sz="1400" spc="-1" strike="noStrike">
                <a:solidFill>
                  <a:srgbClr val="000000"/>
                </a:solidFill>
                <a:latin typeface="Lato"/>
                <a:ea typeface="Lato"/>
              </a:rPr>
              <a:t>The user gets a confirmation mail about ticket booking and payment.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LibreOffice/6.2.8.2$Linux_X86_64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2019-11-30T01:35:17Z</dcterms:modified>
  <cp:revision>1</cp:revision>
  <dc:subject/>
  <dc:title/>
</cp:coreProperties>
</file>